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AAEF4250-C5C5-462F-A2A7-38E10E0D23A3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FD100C5-CB98-4515-AF9E-8D7AA8B54AD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u="sng" dirty="0"/>
              <a:t>PAPER – C8T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3505200"/>
            <a:ext cx="8062912" cy="1371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TITLE :-</a:t>
            </a:r>
          </a:p>
          <a:p>
            <a:pPr algn="ctr"/>
            <a:r>
              <a:rPr lang="en-US" sz="3600" b="1" dirty="0"/>
              <a:t>PANCREATIC DISEASES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Concept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400" dirty="0"/>
              <a:t>The pancreas is located deep in the upper abdomen behind the stomach.</a:t>
            </a:r>
          </a:p>
          <a:p>
            <a:pPr algn="just">
              <a:buNone/>
            </a:pPr>
            <a:endParaRPr lang="en-US" sz="2400" dirty="0"/>
          </a:p>
          <a:p>
            <a:pPr algn="just">
              <a:buFont typeface="Wingdings" pitchFamily="2" charset="2"/>
              <a:buChar char="q"/>
            </a:pPr>
            <a:r>
              <a:rPr lang="en-US" sz="2400" dirty="0"/>
              <a:t>The main functions of pancreas include insulin manufacture &amp; secretion of enzymes that participate in the digestion of various nutrients.</a:t>
            </a:r>
          </a:p>
          <a:p>
            <a:pPr algn="just">
              <a:buNone/>
            </a:pPr>
            <a:endParaRPr lang="en-US" sz="2400" dirty="0"/>
          </a:p>
          <a:p>
            <a:pPr algn="just">
              <a:buFont typeface="Wingdings" pitchFamily="2" charset="2"/>
              <a:buChar char="q"/>
            </a:pPr>
            <a:r>
              <a:rPr lang="en-US" sz="2400" dirty="0"/>
              <a:t>One of the conditions linked to the abnormal functioning of pancreas is pancreatitis.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Pancreatitis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Pancreatitis relates to the inflammation of the pancreas &amp; is characterized by </a:t>
            </a:r>
            <a:r>
              <a:rPr lang="en-US" sz="2400" dirty="0" err="1"/>
              <a:t>oedema</a:t>
            </a:r>
            <a:r>
              <a:rPr lang="en-US" sz="2400" dirty="0"/>
              <a:t>, cellular exudates &amp; fat necrosis.</a:t>
            </a:r>
          </a:p>
          <a:p>
            <a:pPr algn="just">
              <a:buNone/>
            </a:pPr>
            <a:endParaRPr lang="en-US" sz="2400" dirty="0"/>
          </a:p>
          <a:p>
            <a:pPr algn="just"/>
            <a:r>
              <a:rPr lang="en-US" sz="2400" dirty="0"/>
              <a:t>The disease can range from milk &amp; self-limiting to severe condition which results in auto digestion, necrosis &amp; </a:t>
            </a:r>
            <a:r>
              <a:rPr lang="en-US" sz="2400" dirty="0" err="1"/>
              <a:t>haemorrhage</a:t>
            </a:r>
            <a:r>
              <a:rPr lang="en-US" sz="2400" dirty="0"/>
              <a:t> of pancreatic tissue.</a:t>
            </a:r>
          </a:p>
          <a:p>
            <a:pPr algn="just">
              <a:buNone/>
            </a:pPr>
            <a:endParaRPr lang="en-US" sz="2400" dirty="0"/>
          </a:p>
          <a:p>
            <a:pPr algn="just"/>
            <a:r>
              <a:rPr lang="en-US" sz="2400" dirty="0"/>
              <a:t>Pancreatitis can be classified as acute &amp; chronic.</a:t>
            </a:r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400" b="1" u="sng" dirty="0"/>
              <a:t>CONCEPT :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/>
              <a:t>The pancreas is protected against its own enzymes by their synthesis as </a:t>
            </a:r>
            <a:r>
              <a:rPr lang="en-US" sz="2400" dirty="0" err="1"/>
              <a:t>proenzymes</a:t>
            </a:r>
            <a:r>
              <a:rPr lang="en-US" sz="2400" dirty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/>
              <a:t>Acute pancreatitis develops when activated pancreatic enzymes (activated prematurely in pancreas) are liberated within the pancreatic system.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/>
              <a:t>The clinical feature of pancreatitis results from auto digestion of tissue &amp; toxic effects of digestion products.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/>
              <a:t>Elevated serum &amp; urinary amylase concentration due to enzyme released by </a:t>
            </a:r>
            <a:r>
              <a:rPr lang="en-US" sz="2400" dirty="0" err="1"/>
              <a:t>necrosed</a:t>
            </a:r>
            <a:r>
              <a:rPr lang="en-US" sz="2400" dirty="0"/>
              <a:t> pancreatic cells remain one of the main diagnostic criteria in acute pancreatitis. 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400" dirty="0"/>
              <a:t>The severity of pancreatitis can be seen by the </a:t>
            </a:r>
            <a:r>
              <a:rPr lang="en-US" sz="2400" dirty="0" err="1"/>
              <a:t>Ranson’s</a:t>
            </a:r>
            <a:r>
              <a:rPr lang="en-US" sz="2400" dirty="0"/>
              <a:t> criteria to classify pancreatitis.</a:t>
            </a:r>
          </a:p>
          <a:p>
            <a:pPr algn="just">
              <a:buNone/>
            </a:pPr>
            <a:endParaRPr lang="en-US" sz="2400" dirty="0"/>
          </a:p>
          <a:p>
            <a:pPr algn="just">
              <a:buNone/>
            </a:pPr>
            <a:r>
              <a:rPr lang="en-US" sz="2400" b="1" u="sng" dirty="0"/>
              <a:t>ETIOLOGY :</a:t>
            </a:r>
          </a:p>
          <a:p>
            <a:pPr algn="just">
              <a:buNone/>
            </a:pPr>
            <a:r>
              <a:rPr lang="en-US" sz="2400" dirty="0"/>
              <a:t>The etiological factors involved in the disease are –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err="1"/>
              <a:t>Biliary</a:t>
            </a:r>
            <a:r>
              <a:rPr lang="en-US" sz="2400" dirty="0"/>
              <a:t> tract disease, such as gallstones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Alcohol abuse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Trauma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err="1"/>
              <a:t>Hyperlipidaemia</a:t>
            </a:r>
            <a:r>
              <a:rPr lang="en-US" sz="2400" dirty="0"/>
              <a:t> (rarely)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/>
              <a:t>SYMPTOMS :</a:t>
            </a:r>
          </a:p>
          <a:p>
            <a:pPr algn="just">
              <a:buNone/>
            </a:pPr>
            <a:r>
              <a:rPr lang="en-US" sz="2400" dirty="0"/>
              <a:t>The symptoms of pancreatitis include –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Continuous or intermittent pain of varying intensity in the upper abdominal region that radiates to the back. Symptoms worsen with ingestion of food.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Swollen &amp; tender abdomen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Nausea &amp; vomiting – precipitated by large meal &amp; alcohol consumption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 err="1"/>
              <a:t>Steatorrhoea</a:t>
            </a:r>
            <a:r>
              <a:rPr lang="en-US" sz="2400" dirty="0"/>
              <a:t> &amp; </a:t>
            </a:r>
            <a:r>
              <a:rPr lang="en-US" sz="2400" dirty="0" err="1"/>
              <a:t>malabsorption</a:t>
            </a:r>
            <a:endParaRPr lang="en-US" sz="2400" dirty="0"/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Sweating, fever, mild jaundice &amp; </a:t>
            </a:r>
            <a:r>
              <a:rPr lang="en-US" sz="2400" dirty="0" err="1"/>
              <a:t>parid</a:t>
            </a:r>
            <a:r>
              <a:rPr lang="en-US" sz="2400" dirty="0"/>
              <a:t> pulse are also seen.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/>
              <a:t>COMPLICATIONS :</a:t>
            </a:r>
          </a:p>
          <a:p>
            <a:pPr algn="just">
              <a:buNone/>
            </a:pPr>
            <a:r>
              <a:rPr lang="en-US" sz="2400" dirty="0"/>
              <a:t>Some of its complications include –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Low blood pressure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Heart failure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Kidney failure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Diabetes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err="1"/>
              <a:t>Ascites</a:t>
            </a: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Cysts in pancreas etc.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51054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400" b="1" u="sng" dirty="0"/>
              <a:t>NUTRITIONAL MANAGEMENT :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Acute pancreatitis often results in a catabolic state characterized by profound </a:t>
            </a:r>
            <a:r>
              <a:rPr lang="en-US" sz="2400" dirty="0" err="1"/>
              <a:t>haemodynamic</a:t>
            </a:r>
            <a:r>
              <a:rPr lang="en-US" sz="2400" dirty="0"/>
              <a:t>, metabolic, cardiovascular, pulmonary, </a:t>
            </a:r>
            <a:r>
              <a:rPr lang="en-US" sz="2400" dirty="0" err="1"/>
              <a:t>haematological</a:t>
            </a:r>
            <a:r>
              <a:rPr lang="en-US" sz="2400" dirty="0"/>
              <a:t> &amp; renal aberrations.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 err="1"/>
              <a:t>Parenteral</a:t>
            </a:r>
            <a:r>
              <a:rPr lang="en-US" sz="2400" dirty="0"/>
              <a:t> nutrition &amp; metabolic support becomes essential in order to minimize mortality.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Since TPN feeding needs specialized set ups, increased costs &amp; long term maintenance, it is difficult for patients to afford the treatment.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Hence, </a:t>
            </a:r>
            <a:r>
              <a:rPr lang="en-US" sz="2400" dirty="0" err="1"/>
              <a:t>enteral</a:t>
            </a:r>
            <a:r>
              <a:rPr lang="en-US" sz="2400" dirty="0"/>
              <a:t> nutrition is a preferred mode.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This type of feeding is safe, well tolerated with less infection/non-infectious complications.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/>
              <a:t>The nutritional management goals of acute pancreatitis include –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Conservation management involves resting pancreas &amp; maintaining fluid balance.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Nil by mouth till the pain &amp; fever subsides, as the oral intake further aggravates the symptoms caused by an increased secretary mechanism of pancreatic enzyme &amp; bile.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The patient needs to be supported by early </a:t>
            </a:r>
            <a:r>
              <a:rPr lang="en-US" sz="2400" dirty="0" err="1"/>
              <a:t>enteral</a:t>
            </a:r>
            <a:r>
              <a:rPr lang="en-US" sz="2400" dirty="0"/>
              <a:t> nutrition with the formulation of nutrient in predigested forms &amp; supplementation with low fat intake to prevent further precipitation of malnutrition. Sometimes TPN is required.</a:t>
            </a:r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/>
              <a:t>When oral feeding is resorted it should be a clear liquid diet with a waiting period to see the response of the patient in terms of undesirable symptoms.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A low fat diet with an intake of total fat as 30g/day, which may gradually be increased as per the patient’s tolerance. MCT may be incorporated for better digestibility &amp; assimilation, as they do not require the pancreas enzyme system for the same. They also help in increasing the total calorie intake of the patient.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A careful monitoring of all the biochemical parameters starting from </a:t>
            </a:r>
            <a:r>
              <a:rPr lang="en-US" sz="2400" dirty="0" err="1"/>
              <a:t>enzymic</a:t>
            </a:r>
            <a:r>
              <a:rPr lang="en-US" sz="2400" dirty="0"/>
              <a:t> assay to serum albumin concentration should be done on regular basis.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/>
              <a:t>Decreased calcium levels are observed during acute pancreatitis. This can be due to –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err="1"/>
              <a:t>Hypoalbuminemia</a:t>
            </a:r>
            <a:r>
              <a:rPr lang="en-US" sz="2400" dirty="0"/>
              <a:t> (as calcium is bound to protein)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/>
              <a:t>Soap formation of calcium with fatty acids created by fat necrosis.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Hence calcium supplementation may be required.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Chronic Pancreatitis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/>
              <a:t>CONCEPT :</a:t>
            </a:r>
          </a:p>
          <a:p>
            <a:pPr algn="just">
              <a:buFont typeface="Wingdings" pitchFamily="2" charset="2"/>
              <a:buChar char="q"/>
            </a:pPr>
            <a:r>
              <a:rPr lang="en-US" sz="2400" dirty="0"/>
              <a:t>Chronic pancreatitis mainly results following the repeated attacks of acute pancreatitis or the effect of digestive enzymes on pancreas or may be associated with chronic inflammation of the </a:t>
            </a:r>
            <a:r>
              <a:rPr lang="en-US" sz="2400" dirty="0" err="1"/>
              <a:t>biliary</a:t>
            </a:r>
            <a:r>
              <a:rPr lang="en-US" sz="2400" dirty="0"/>
              <a:t> tract.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400" dirty="0"/>
              <a:t>There is also a strong relationship of alcohol abuse &amp; development of chronic pancreatitis as it acts as an intestinal irritant &amp; leads to reoccurrences.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b="1" u="sng" dirty="0"/>
              <a:t>Chronic Pancreatitis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8674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400" b="1" u="sng" dirty="0"/>
              <a:t>ETIOLOGY :</a:t>
            </a:r>
          </a:p>
          <a:p>
            <a:pPr algn="just">
              <a:buNone/>
            </a:pPr>
            <a:r>
              <a:rPr lang="en-US" sz="2400" dirty="0"/>
              <a:t>The etiological factors include –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Neglect of acute pancreatitis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Alcohol abuse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Excessive iron in the blood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Unknown factors</a:t>
            </a:r>
          </a:p>
          <a:p>
            <a:pPr algn="just">
              <a:buNone/>
            </a:pPr>
            <a:endParaRPr lang="en-US" sz="2400" b="1" u="sng" dirty="0"/>
          </a:p>
          <a:p>
            <a:pPr algn="just">
              <a:buNone/>
            </a:pPr>
            <a:r>
              <a:rPr lang="en-US" sz="2400" b="1" u="sng" dirty="0"/>
              <a:t>STMPTOMS :</a:t>
            </a:r>
          </a:p>
          <a:p>
            <a:pPr algn="just">
              <a:buNone/>
            </a:pPr>
            <a:r>
              <a:rPr lang="en-US" sz="2400" dirty="0"/>
              <a:t>Common symptoms include –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Pain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 err="1"/>
              <a:t>Malabsorption</a:t>
            </a:r>
            <a:endParaRPr lang="en-US" sz="2400" dirty="0"/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Weight loss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/>
              <a:t>Malnutrition (could be due to alcohol abuse)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400" dirty="0" err="1"/>
              <a:t>steatorrhoea</a:t>
            </a:r>
            <a:endParaRPr lang="en-US" sz="2400" dirty="0"/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Chronic Pancreatitis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/>
              <a:t>NUTRITIONAL MANAGEMENT :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The nutritional management goals for chronic pancreatitis include –</a:t>
            </a:r>
          </a:p>
          <a:p>
            <a:pPr algn="just"/>
            <a:r>
              <a:rPr lang="en-US" sz="2400" dirty="0"/>
              <a:t>Rest to pancreas</a:t>
            </a:r>
          </a:p>
          <a:p>
            <a:pPr algn="just"/>
            <a:r>
              <a:rPr lang="en-US" sz="2400" dirty="0"/>
              <a:t>Prevention of diabetes</a:t>
            </a:r>
          </a:p>
          <a:p>
            <a:pPr algn="just"/>
            <a:r>
              <a:rPr lang="en-US" sz="2400" dirty="0" err="1"/>
              <a:t>Enteral</a:t>
            </a:r>
            <a:r>
              <a:rPr lang="en-US" sz="2400" dirty="0"/>
              <a:t> supplementation</a:t>
            </a:r>
          </a:p>
          <a:p>
            <a:pPr algn="just"/>
            <a:r>
              <a:rPr lang="en-US" sz="2400" dirty="0"/>
              <a:t>Diet control &amp; special feeding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The nutritional management ranges from fundamental dietary modifications to administration of appropriate digestive enzymes to </a:t>
            </a:r>
            <a:r>
              <a:rPr lang="en-US" sz="2400" dirty="0" err="1"/>
              <a:t>enteral</a:t>
            </a:r>
            <a:r>
              <a:rPr lang="en-US" sz="2400" dirty="0"/>
              <a:t> supplementation.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Chronic Pancreatitis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/>
              <a:t>It, however, depends on the stage, severity &amp; manifestations of pancreatitis.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Pancreatic enzyme supplementation is important in long term patient management &amp; it helps to control &amp; reduce </a:t>
            </a:r>
            <a:r>
              <a:rPr lang="en-US" sz="2400" dirty="0" err="1"/>
              <a:t>malabsorption</a:t>
            </a:r>
            <a:r>
              <a:rPr lang="en-US" sz="2400" dirty="0"/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At times appropriate digestive enzymes help &amp; other times it needs special feeding methods to be employed especially </a:t>
            </a:r>
            <a:r>
              <a:rPr lang="en-US" sz="2400" dirty="0" err="1"/>
              <a:t>enteral</a:t>
            </a:r>
            <a:r>
              <a:rPr lang="en-US" sz="2400" dirty="0"/>
              <a:t> feeding.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In chronic cases with extensive pancreatic destruction, the insulin secretary capacity of the pancreas decrease &amp; glucose intolerance develops.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400" dirty="0"/>
              <a:t>Treatment with insulin &amp; nutritional care is similar to diabetes.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Chronic Pancreatitis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/>
              <a:t>The dietary guidelines include –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A calorie intake of 35 Kcal/kg IBW is ascertained keeping in mind the moderate stressful state. The patient needs to be kept on a low fat diet (40 to 60 g/day), the levels are ascertained with the tolerance of the patient.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Calcium &amp; vitamin B12 are important as deficiency of pancreatic protease may prevent cleaving of vitamin B12 from its carrier protein thereby leading to vitamin B12 deficiency.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/>
              <a:t>Fat-soluble vitamin </a:t>
            </a:r>
            <a:r>
              <a:rPr lang="en-US" sz="2400" dirty="0" err="1"/>
              <a:t>malabsorption</a:t>
            </a:r>
            <a:r>
              <a:rPr lang="en-US" sz="2400" dirty="0"/>
              <a:t> may occur. Thus, </a:t>
            </a:r>
            <a:r>
              <a:rPr lang="en-US" sz="2400" dirty="0" err="1"/>
              <a:t>parenteral</a:t>
            </a:r>
            <a:r>
              <a:rPr lang="en-US" sz="2400" dirty="0"/>
              <a:t> administration of fat-soluble vitamin is necessary.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Chronic Pancreatitis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/>
              <a:t>Some important guidelines for managing chronic pancreatitis are –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Avoid alcohol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Avoid meal with a high fat content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Use MCTs in severe </a:t>
            </a:r>
            <a:r>
              <a:rPr lang="en-US" sz="2400" dirty="0" err="1"/>
              <a:t>steatorrhoea</a:t>
            </a:r>
            <a:endParaRPr lang="en-US" sz="2400" dirty="0"/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Give adequate energy &amp; protein intake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Monitor blood glucose levels regularly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Give vitamin &amp; mineral supplementation (fat soluble vitamins, folic acid &amp; calcium)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/>
              <a:t>Pancreatic enzyme supplementation should be taken adjusted to quantity of food &amp; fat content of meals)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Verv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74</TotalTime>
  <Words>1060</Words>
  <Application>Microsoft Office PowerPoint</Application>
  <PresentationFormat>On-screen Show (4:3)</PresentationFormat>
  <Paragraphs>115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Verve</vt:lpstr>
      <vt:lpstr>PAPER – C8T</vt:lpstr>
      <vt:lpstr>Concept </vt:lpstr>
      <vt:lpstr>Pancreatitis </vt:lpstr>
      <vt:lpstr>Acute Pancreatitis</vt:lpstr>
      <vt:lpstr>Acute Pancreatitis</vt:lpstr>
      <vt:lpstr>Acute Pancreatitis</vt:lpstr>
      <vt:lpstr>Acute Pancreatitis</vt:lpstr>
      <vt:lpstr>Acute Pancreatitis</vt:lpstr>
      <vt:lpstr>Acute Pancreatitis</vt:lpstr>
      <vt:lpstr>Acute Pancreatitis</vt:lpstr>
      <vt:lpstr>Acute Pancreatitis</vt:lpstr>
      <vt:lpstr>Chronic Pancreatitis </vt:lpstr>
      <vt:lpstr>Chronic Pancreatitis </vt:lpstr>
      <vt:lpstr>Chronic Pancreatitis </vt:lpstr>
      <vt:lpstr>Chronic Pancreatitis </vt:lpstr>
      <vt:lpstr>Chronic Pancreatitis </vt:lpstr>
      <vt:lpstr>Chronic Pancreatitis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– C8T</dc:title>
  <dc:creator>Windows User</dc:creator>
  <cp:lastModifiedBy>Pradip Maity</cp:lastModifiedBy>
  <cp:revision>13</cp:revision>
  <dcterms:created xsi:type="dcterms:W3CDTF">2021-06-19T14:29:25Z</dcterms:created>
  <dcterms:modified xsi:type="dcterms:W3CDTF">2023-05-14T04:41:57Z</dcterms:modified>
</cp:coreProperties>
</file>